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8" r:id="rId3"/>
    <p:sldId id="259" r:id="rId4"/>
    <p:sldId id="257" r:id="rId5"/>
    <p:sldId id="262" r:id="rId6"/>
    <p:sldId id="263" r:id="rId7"/>
    <p:sldId id="264" r:id="rId8"/>
    <p:sldId id="260" r:id="rId9"/>
    <p:sldId id="266" r:id="rId10"/>
    <p:sldId id="265" r:id="rId11"/>
    <p:sldId id="267" r:id="rId12"/>
    <p:sldId id="268" r:id="rId13"/>
    <p:sldId id="261" r:id="rId14"/>
    <p:sldId id="270" r:id="rId15"/>
    <p:sldId id="280" r:id="rId16"/>
    <p:sldId id="269" r:id="rId17"/>
    <p:sldId id="281" r:id="rId18"/>
    <p:sldId id="282" r:id="rId19"/>
    <p:sldId id="271" r:id="rId20"/>
    <p:sldId id="272" r:id="rId21"/>
    <p:sldId id="279" r:id="rId22"/>
    <p:sldId id="273" r:id="rId23"/>
    <p:sldId id="274" r:id="rId24"/>
    <p:sldId id="275" r:id="rId25"/>
    <p:sldId id="276" r:id="rId26"/>
    <p:sldId id="27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p:scale>
          <a:sx n="110" d="100"/>
          <a:sy n="110" d="100"/>
        </p:scale>
        <p:origin x="-8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F830F-2D55-45E4-A28C-A36EAE3FDFFE}" type="datetimeFigureOut">
              <a:rPr lang="en-US" smtClean="0"/>
              <a:t>11/10/2020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A36640-081C-4C99-B359-BD2CB67A7216}" type="slidenum">
              <a:rPr lang="en-US" smtClean="0"/>
              <a:t>‹#›</a:t>
            </a:fld>
            <a:endParaRPr lang="en-US"/>
          </a:p>
        </p:txBody>
      </p:sp>
    </p:spTree>
    <p:extLst>
      <p:ext uri="{BB962C8B-B14F-4D97-AF65-F5344CB8AC3E}">
        <p14:creationId xmlns:p14="http://schemas.microsoft.com/office/powerpoint/2010/main" val="2635359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ways to write.</a:t>
            </a:r>
            <a:endParaRPr lang="en-US" dirty="0"/>
          </a:p>
        </p:txBody>
      </p:sp>
      <p:sp>
        <p:nvSpPr>
          <p:cNvPr id="4" name="Slide Number Placeholder 3"/>
          <p:cNvSpPr>
            <a:spLocks noGrp="1"/>
          </p:cNvSpPr>
          <p:nvPr>
            <p:ph type="sldNum" sz="quarter" idx="10"/>
          </p:nvPr>
        </p:nvSpPr>
        <p:spPr/>
        <p:txBody>
          <a:bodyPr/>
          <a:lstStyle/>
          <a:p>
            <a:fld id="{5BA36640-081C-4C99-B359-BD2CB67A7216}" type="slidenum">
              <a:rPr lang="en-US" smtClean="0"/>
              <a:t>2</a:t>
            </a:fld>
            <a:endParaRPr lang="en-US"/>
          </a:p>
        </p:txBody>
      </p:sp>
    </p:spTree>
    <p:extLst>
      <p:ext uri="{BB962C8B-B14F-4D97-AF65-F5344CB8AC3E}">
        <p14:creationId xmlns:p14="http://schemas.microsoft.com/office/powerpoint/2010/main" val="2293840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poetryfoundation.org/poems/50974/wont-you-celebrate-with-me" TargetMode="External"/><Relationship Id="rId2" Type="http://schemas.openxmlformats.org/officeDocument/2006/relationships/hyperlink" Target="https://www.poetryfoundation.org/poems/45502/the-red-wheelbarrow"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motionpoems.org/our-films" TargetMode="External"/><Relationship Id="rId2" Type="http://schemas.openxmlformats.org/officeDocument/2006/relationships/hyperlink" Target="https://www.poetryfoundation.org/poems/57447/ode-to-the-hotel-near-the-childrens-hospital"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ww.poetryfoundation.org/poems/151653/you-fit-into-me" TargetMode="External"/><Relationship Id="rId2" Type="http://schemas.openxmlformats.org/officeDocument/2006/relationships/hyperlink" Target="https://rosannefreed.wordpress.com/2010/12/11/poetry-what-the-doctor-said-by-raymond-carver/"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ww.poetryfoundation.org/poets/robert-hayden" TargetMode="External"/><Relationship Id="rId2" Type="http://schemas.openxmlformats.org/officeDocument/2006/relationships/hyperlink" Target="https://www.poetryfoundation.org/poets/william-meredith"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poetryfoundation.org/poets/natasha-trethewey"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poetryfoundation.org/poems/45108/sonnet-130-my-mistress-eyes-are-nothing-like-the-sun" TargetMode="External"/><Relationship Id="rId2" Type="http://schemas.openxmlformats.org/officeDocument/2006/relationships/hyperlink" Target="https://www.poetryfoundation.org/poems/43103/the-illiterate-56d221ca1c490" TargetMode="External"/><Relationship Id="rId1" Type="http://schemas.openxmlformats.org/officeDocument/2006/relationships/slideLayout" Target="../slideLayouts/slideLayout3.xml"/><Relationship Id="rId4" Type="http://schemas.openxmlformats.org/officeDocument/2006/relationships/hyperlink" Target="https://www.poetryfoundation.org/poetrymagazine/poems/58774/spoon-od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commonlit.org/en/texts/the-possessive" TargetMode="External"/><Relationship Id="rId2" Type="http://schemas.openxmlformats.org/officeDocument/2006/relationships/hyperlink" Target="https://www.poetryfoundation.org/poetrymagazine/poems/143917/american-sonnet-for-my-past-and-future-assassin-598dc83c976f1"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t>
            </a:r>
            <a:r>
              <a:rPr lang="en-US" dirty="0" smtClean="0"/>
              <a:t>Poetry Workshop</a:t>
            </a:r>
            <a:endParaRPr lang="en-US" dirty="0"/>
          </a:p>
        </p:txBody>
      </p:sp>
      <p:sp>
        <p:nvSpPr>
          <p:cNvPr id="3" name="Subtitle 2"/>
          <p:cNvSpPr>
            <a:spLocks noGrp="1"/>
          </p:cNvSpPr>
          <p:nvPr>
            <p:ph type="subTitle" idx="1"/>
          </p:nvPr>
        </p:nvSpPr>
        <p:spPr/>
        <p:txBody>
          <a:bodyPr/>
          <a:lstStyle/>
          <a:p>
            <a:r>
              <a:rPr lang="en-US" dirty="0" smtClean="0"/>
              <a:t>Squeezing the universe into a ball</a:t>
            </a:r>
            <a:endParaRPr lang="en-US" dirty="0"/>
          </a:p>
        </p:txBody>
      </p:sp>
    </p:spTree>
    <p:extLst>
      <p:ext uri="{BB962C8B-B14F-4D97-AF65-F5344CB8AC3E}">
        <p14:creationId xmlns:p14="http://schemas.microsoft.com/office/powerpoint/2010/main" val="1842921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00664" y="1414732"/>
            <a:ext cx="9299276" cy="5632311"/>
          </a:xfrm>
          <a:prstGeom prst="rect">
            <a:avLst/>
          </a:prstGeom>
          <a:solidFill>
            <a:schemeClr val="accent6">
              <a:lumMod val="20000"/>
              <a:lumOff val="80000"/>
            </a:schemeClr>
          </a:solidFill>
          <a:ln>
            <a:solidFill>
              <a:schemeClr val="accent6"/>
            </a:solidFill>
          </a:ln>
        </p:spPr>
        <p:txBody>
          <a:bodyPr wrap="square" rtlCol="0">
            <a:spAutoFit/>
          </a:bodyPr>
          <a:lstStyle/>
          <a:p>
            <a:pPr algn="ctr"/>
            <a:r>
              <a:rPr lang="en-US" dirty="0" smtClean="0"/>
              <a:t>How to Use Language in a Fresh Way</a:t>
            </a:r>
          </a:p>
          <a:p>
            <a:pPr algn="ctr"/>
            <a:endParaRPr lang="en-US" dirty="0"/>
          </a:p>
          <a:p>
            <a:pPr algn="ctr"/>
            <a:endParaRPr lang="en-US" dirty="0" smtClean="0"/>
          </a:p>
          <a:p>
            <a:pPr algn="ctr"/>
            <a:endParaRPr lang="en-US" dirty="0"/>
          </a:p>
          <a:p>
            <a:r>
              <a:rPr lang="en-US" dirty="0" smtClean="0"/>
              <a:t>Take a poem of yours and choose a word or words in each line and change the word to something else just keeping the part of speech.  For example, let’s say this is a line from your poem: </a:t>
            </a:r>
          </a:p>
          <a:p>
            <a:r>
              <a:rPr lang="en-US" dirty="0" smtClean="0"/>
              <a:t>      </a:t>
            </a:r>
          </a:p>
          <a:p>
            <a:r>
              <a:rPr lang="en-US" dirty="0"/>
              <a:t>	</a:t>
            </a:r>
            <a:r>
              <a:rPr lang="en-US" dirty="0" smtClean="0"/>
              <a:t>The air was soft as a sweet summer breeze</a:t>
            </a:r>
          </a:p>
          <a:p>
            <a:endParaRPr lang="en-US" dirty="0"/>
          </a:p>
          <a:p>
            <a:r>
              <a:rPr lang="en-US" dirty="0" smtClean="0"/>
              <a:t>        Now try replacing ordinary words with surprising words.</a:t>
            </a:r>
          </a:p>
          <a:p>
            <a:r>
              <a:rPr lang="en-US" dirty="0" smtClean="0"/>
              <a:t>       A.  The air was as still as a  summer breeze.</a:t>
            </a:r>
          </a:p>
          <a:p>
            <a:endParaRPr lang="en-US" dirty="0"/>
          </a:p>
          <a:p>
            <a:r>
              <a:rPr lang="en-US" dirty="0" smtClean="0"/>
              <a:t>       B.  The air was as flat as road kill. </a:t>
            </a:r>
          </a:p>
          <a:p>
            <a:r>
              <a:rPr lang="en-US" dirty="0"/>
              <a:t> </a:t>
            </a:r>
            <a:r>
              <a:rPr lang="en-US" dirty="0" smtClean="0"/>
              <a:t>      </a:t>
            </a:r>
          </a:p>
          <a:p>
            <a:r>
              <a:rPr lang="en-US" dirty="0"/>
              <a:t> </a:t>
            </a:r>
            <a:r>
              <a:rPr lang="en-US" dirty="0" smtClean="0"/>
              <a:t>      Line A is expected.  Line B is something different, and ultimately more interesting.  Change your nouns and adjectives.  </a:t>
            </a:r>
          </a:p>
          <a:p>
            <a:endParaRPr lang="en-US" dirty="0"/>
          </a:p>
          <a:p>
            <a:pPr marL="342900" indent="-342900">
              <a:buAutoNum type="arabicPeriod" startAt="2"/>
            </a:pPr>
            <a:endParaRPr lang="en-US" dirty="0" smtClean="0"/>
          </a:p>
          <a:p>
            <a:endParaRPr lang="en-US" dirty="0" smtClean="0"/>
          </a:p>
        </p:txBody>
      </p:sp>
      <p:sp>
        <p:nvSpPr>
          <p:cNvPr id="5" name="Oval 4"/>
          <p:cNvSpPr/>
          <p:nvPr/>
        </p:nvSpPr>
        <p:spPr>
          <a:xfrm>
            <a:off x="3416060" y="4537624"/>
            <a:ext cx="396815" cy="24153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528866" y="4485736"/>
            <a:ext cx="828136" cy="3453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357002" y="4485737"/>
            <a:ext cx="854015" cy="3453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9431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8302" y="1578634"/>
            <a:ext cx="9558068" cy="4524315"/>
          </a:xfrm>
          <a:prstGeom prst="rect">
            <a:avLst/>
          </a:prstGeom>
          <a:solidFill>
            <a:schemeClr val="accent6">
              <a:lumMod val="20000"/>
              <a:lumOff val="80000"/>
            </a:schemeClr>
          </a:solidFill>
        </p:spPr>
        <p:txBody>
          <a:bodyPr wrap="square" rtlCol="0">
            <a:spAutoFit/>
          </a:bodyPr>
          <a:lstStyle/>
          <a:p>
            <a:pPr marL="342900" indent="-342900">
              <a:buAutoNum type="arabicPeriod" startAt="2"/>
            </a:pPr>
            <a:r>
              <a:rPr lang="en-US" dirty="0" smtClean="0"/>
              <a:t>Take the “</a:t>
            </a:r>
            <a:r>
              <a:rPr lang="en-US" dirty="0" err="1" smtClean="0"/>
              <a:t>ings</a:t>
            </a:r>
            <a:r>
              <a:rPr lang="en-US" dirty="0" smtClean="0"/>
              <a:t>” out of your poem (where possible).</a:t>
            </a:r>
          </a:p>
          <a:p>
            <a:endParaRPr lang="en-US" dirty="0"/>
          </a:p>
          <a:p>
            <a:r>
              <a:rPr lang="en-US" dirty="0" smtClean="0"/>
              <a:t>      Poetry works best with strong verbs.  Let the verbs do the work in your lines.  Not    adverbs, not adjectives.  Verbs.  </a:t>
            </a:r>
          </a:p>
          <a:p>
            <a:endParaRPr lang="en-US" dirty="0"/>
          </a:p>
          <a:p>
            <a:r>
              <a:rPr lang="en-US" dirty="0" smtClean="0"/>
              <a:t>       For example, instead of</a:t>
            </a:r>
          </a:p>
          <a:p>
            <a:endParaRPr lang="en-US" dirty="0"/>
          </a:p>
          <a:p>
            <a:r>
              <a:rPr lang="en-US" dirty="0" smtClean="0"/>
              <a:t>       The falling leaves of the dying trees were hastening my thoughts </a:t>
            </a:r>
          </a:p>
          <a:p>
            <a:r>
              <a:rPr lang="en-US" dirty="0"/>
              <a:t> </a:t>
            </a:r>
            <a:r>
              <a:rPr lang="en-US" dirty="0" smtClean="0"/>
              <a:t>       to the returning winter</a:t>
            </a:r>
          </a:p>
          <a:p>
            <a:endParaRPr lang="en-US" dirty="0"/>
          </a:p>
          <a:p>
            <a:r>
              <a:rPr lang="en-US" dirty="0" smtClean="0"/>
              <a:t>       The leaves fell from dead trees,</a:t>
            </a:r>
          </a:p>
          <a:p>
            <a:r>
              <a:rPr lang="en-US" dirty="0"/>
              <a:t> </a:t>
            </a:r>
            <a:r>
              <a:rPr lang="en-US" dirty="0" smtClean="0"/>
              <a:t>       and my thoughts turned to winter</a:t>
            </a:r>
          </a:p>
          <a:p>
            <a:endParaRPr lang="en-US" dirty="0"/>
          </a:p>
          <a:p>
            <a:r>
              <a:rPr lang="en-US" dirty="0" smtClean="0"/>
              <a:t>It’s a small difference, but verbs give lines life.</a:t>
            </a:r>
          </a:p>
          <a:p>
            <a:endParaRPr lang="en-US" dirty="0"/>
          </a:p>
          <a:p>
            <a:endParaRPr lang="en-US" dirty="0"/>
          </a:p>
        </p:txBody>
      </p:sp>
    </p:spTree>
    <p:extLst>
      <p:ext uri="{BB962C8B-B14F-4D97-AF65-F5344CB8AC3E}">
        <p14:creationId xmlns:p14="http://schemas.microsoft.com/office/powerpoint/2010/main" val="2140230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a:t>
            </a:r>
            <a:endParaRPr lang="en-US" dirty="0"/>
          </a:p>
        </p:txBody>
      </p:sp>
      <p:sp>
        <p:nvSpPr>
          <p:cNvPr id="3" name="Text Placeholder 2"/>
          <p:cNvSpPr>
            <a:spLocks noGrp="1"/>
          </p:cNvSpPr>
          <p:nvPr>
            <p:ph type="body" idx="1"/>
          </p:nvPr>
        </p:nvSpPr>
        <p:spPr/>
        <p:txBody>
          <a:bodyPr>
            <a:normAutofit fontScale="70000" lnSpcReduction="20000"/>
          </a:bodyPr>
          <a:lstStyle/>
          <a:p>
            <a:r>
              <a:rPr lang="en-US" dirty="0" smtClean="0">
                <a:latin typeface="Times New Roman" panose="02020603050405020304" pitchFamily="18" charset="0"/>
                <a:cs typeface="Times New Roman" panose="02020603050405020304" pitchFamily="18" charset="0"/>
              </a:rPr>
              <a:t>Pick your favorite poem by a professional writer, and play with the language. </a:t>
            </a:r>
          </a:p>
          <a:p>
            <a:r>
              <a:rPr lang="en-US" dirty="0" smtClean="0">
                <a:latin typeface="Times New Roman" panose="02020603050405020304" pitchFamily="18" charset="0"/>
                <a:cs typeface="Times New Roman" panose="02020603050405020304" pitchFamily="18" charset="0"/>
              </a:rPr>
              <a:t>Try changing the nouns, adjectives and verbs to see how different the poem will be with those changes.</a:t>
            </a:r>
          </a:p>
          <a:p>
            <a:r>
              <a:rPr lang="en-US" dirty="0" smtClean="0">
                <a:latin typeface="Times New Roman" panose="02020603050405020304" pitchFamily="18" charset="0"/>
                <a:cs typeface="Times New Roman" panose="02020603050405020304" pitchFamily="18" charset="0"/>
              </a:rPr>
              <a:t>Why does the language work?  Why is that the right word for that line? Dissect how small changes in word choice has a big impact on a poem.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71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15248"/>
            <a:ext cx="4351025" cy="4439798"/>
          </a:xfrm>
        </p:spPr>
        <p:txBody>
          <a:bodyPr/>
          <a:lstStyle/>
          <a:p>
            <a:r>
              <a:rPr lang="en-US" dirty="0" smtClean="0"/>
              <a:t>APPROACH to SUBJECT </a:t>
            </a:r>
            <a:br>
              <a:rPr lang="en-US" dirty="0" smtClean="0"/>
            </a:br>
            <a:r>
              <a:rPr lang="en-US" dirty="0" smtClean="0"/>
              <a:t/>
            </a:r>
            <a:br>
              <a:rPr lang="en-US" dirty="0" smtClean="0"/>
            </a:br>
            <a:r>
              <a:rPr lang="en-US" dirty="0" smtClean="0"/>
              <a:t>FRESH LANGUAGE</a:t>
            </a:r>
            <a:br>
              <a:rPr lang="en-US" dirty="0" smtClean="0"/>
            </a:br>
            <a:r>
              <a:rPr lang="en-US" dirty="0" smtClean="0"/>
              <a:t/>
            </a:r>
            <a:br>
              <a:rPr lang="en-US" dirty="0" smtClean="0"/>
            </a:br>
            <a:r>
              <a:rPr lang="en-US" dirty="0" smtClean="0"/>
              <a:t>LINE</a:t>
            </a:r>
            <a:endParaRPr lang="en-US" dirty="0"/>
          </a:p>
        </p:txBody>
      </p:sp>
      <p:sp>
        <p:nvSpPr>
          <p:cNvPr id="3" name="Text Placeholder 2"/>
          <p:cNvSpPr>
            <a:spLocks noGrp="1"/>
          </p:cNvSpPr>
          <p:nvPr>
            <p:ph type="body" idx="1"/>
          </p:nvPr>
        </p:nvSpPr>
        <p:spPr/>
        <p:txBody>
          <a:bodyPr>
            <a:normAutofit fontScale="92500" lnSpcReduction="10000"/>
          </a:bodyPr>
          <a:lstStyle/>
          <a:p>
            <a:endParaRPr lang="en-US" sz="2400" dirty="0" smtClean="0"/>
          </a:p>
          <a:p>
            <a:endParaRPr lang="en-US" sz="2400" dirty="0"/>
          </a:p>
          <a:p>
            <a:endParaRPr lang="en-US" sz="2400" dirty="0" smtClean="0"/>
          </a:p>
          <a:p>
            <a:endParaRPr lang="en-US" sz="2400" dirty="0"/>
          </a:p>
          <a:p>
            <a:r>
              <a:rPr lang="en-US" sz="3200" b="1" dirty="0" smtClean="0"/>
              <a:t>LINE</a:t>
            </a:r>
            <a:endParaRPr lang="en-US" sz="3200" b="1" dirty="0"/>
          </a:p>
        </p:txBody>
      </p:sp>
    </p:spTree>
    <p:extLst>
      <p:ext uri="{BB962C8B-B14F-4D97-AF65-F5344CB8AC3E}">
        <p14:creationId xmlns:p14="http://schemas.microsoft.com/office/powerpoint/2010/main" val="3647462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line is a unit of attention. </a:t>
            </a:r>
            <a:endParaRPr lang="en-US" dirty="0"/>
          </a:p>
        </p:txBody>
      </p:sp>
      <p:sp>
        <p:nvSpPr>
          <p:cNvPr id="3" name="Text Placeholder 2"/>
          <p:cNvSpPr>
            <a:spLocks noGrp="1"/>
          </p:cNvSpPr>
          <p:nvPr>
            <p:ph type="body" idx="1"/>
          </p:nvPr>
        </p:nvSpPr>
        <p:spPr/>
        <p:txBody>
          <a:bodyPr>
            <a:normAutofit lnSpcReduction="10000"/>
          </a:bodyPr>
          <a:lstStyle/>
          <a:p>
            <a:r>
              <a:rPr lang="en-US" dirty="0" smtClean="0"/>
              <a:t>READ</a:t>
            </a:r>
          </a:p>
          <a:p>
            <a:r>
              <a:rPr lang="en-US" dirty="0" smtClean="0"/>
              <a:t>William Carlos Williams </a:t>
            </a:r>
            <a:r>
              <a:rPr lang="en-US" dirty="0" smtClean="0">
                <a:hlinkClick r:id="rId2"/>
              </a:rPr>
              <a:t>“The Red Wheelbarrow”</a:t>
            </a:r>
            <a:endParaRPr lang="en-US" dirty="0" smtClean="0"/>
          </a:p>
          <a:p>
            <a:r>
              <a:rPr lang="en-US" dirty="0" smtClean="0"/>
              <a:t>LUCILLE CLIFTON</a:t>
            </a:r>
          </a:p>
          <a:p>
            <a:r>
              <a:rPr lang="en-US" dirty="0" smtClean="0">
                <a:hlinkClick r:id="rId3"/>
              </a:rPr>
              <a:t>“won’t you celebrate with me”</a:t>
            </a:r>
            <a:endParaRPr lang="en-US" dirty="0"/>
          </a:p>
        </p:txBody>
      </p:sp>
    </p:spTree>
    <p:extLst>
      <p:ext uri="{BB962C8B-B14F-4D97-AF65-F5344CB8AC3E}">
        <p14:creationId xmlns:p14="http://schemas.microsoft.com/office/powerpoint/2010/main" val="592733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5283" y="1670361"/>
            <a:ext cx="7056408" cy="1754326"/>
          </a:xfrm>
          <a:prstGeom prst="rect">
            <a:avLst/>
          </a:prstGeom>
          <a:noFill/>
        </p:spPr>
        <p:txBody>
          <a:bodyPr wrap="square" rtlCol="0">
            <a:spAutoFit/>
          </a:bodyPr>
          <a:lstStyle/>
          <a:p>
            <a:r>
              <a:rPr lang="en-US" dirty="0" smtClean="0"/>
              <a:t>A red wheel</a:t>
            </a:r>
          </a:p>
          <a:p>
            <a:r>
              <a:rPr lang="en-US" dirty="0"/>
              <a:t>b</a:t>
            </a:r>
            <a:r>
              <a:rPr lang="en-US" dirty="0" smtClean="0"/>
              <a:t>arrow                                       </a:t>
            </a:r>
          </a:p>
          <a:p>
            <a:endParaRPr lang="en-US" dirty="0"/>
          </a:p>
          <a:p>
            <a:r>
              <a:rPr lang="en-US" dirty="0" smtClean="0"/>
              <a:t>Glazed with rain</a:t>
            </a:r>
          </a:p>
          <a:p>
            <a:endParaRPr lang="en-US" dirty="0" smtClean="0"/>
          </a:p>
          <a:p>
            <a:r>
              <a:rPr lang="en-US" dirty="0" smtClean="0"/>
              <a:t>water</a:t>
            </a:r>
            <a:endParaRPr lang="en-US" dirty="0"/>
          </a:p>
        </p:txBody>
      </p:sp>
      <p:cxnSp>
        <p:nvCxnSpPr>
          <p:cNvPr id="4" name="Straight Connector 3"/>
          <p:cNvCxnSpPr/>
          <p:nvPr/>
        </p:nvCxnSpPr>
        <p:spPr>
          <a:xfrm>
            <a:off x="1902123" y="2829464"/>
            <a:ext cx="1841741" cy="17253"/>
          </a:xfrm>
          <a:prstGeom prst="line">
            <a:avLst/>
          </a:prstGeom>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1807232" y="2958860"/>
            <a:ext cx="694428" cy="63835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947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5282" y="862642"/>
            <a:ext cx="8307238" cy="3970318"/>
          </a:xfrm>
          <a:prstGeom prst="rect">
            <a:avLst/>
          </a:prstGeom>
          <a:solidFill>
            <a:schemeClr val="accent6">
              <a:lumMod val="20000"/>
              <a:lumOff val="80000"/>
            </a:schemeClr>
          </a:solidFill>
        </p:spPr>
        <p:txBody>
          <a:bodyPr wrap="square" rtlCol="0">
            <a:spAutoFit/>
          </a:bodyPr>
          <a:lstStyle/>
          <a:p>
            <a:r>
              <a:rPr lang="en-US" dirty="0" smtClean="0"/>
              <a:t>A line is a unit of attention.  That means each line will focus the reader’s attention on that little group of words.  Make each line count.  Something interesting needs to </a:t>
            </a:r>
            <a:r>
              <a:rPr lang="en-US" dirty="0" smtClean="0"/>
              <a:t>happen </a:t>
            </a:r>
            <a:r>
              <a:rPr lang="en-US" dirty="0" smtClean="0"/>
              <a:t>in the line’s syntax, diction or meaning.  Something.</a:t>
            </a:r>
          </a:p>
          <a:p>
            <a:endParaRPr lang="en-US" dirty="0"/>
          </a:p>
          <a:p>
            <a:r>
              <a:rPr lang="en-US" dirty="0" smtClean="0"/>
              <a:t>Lines may </a:t>
            </a:r>
            <a:r>
              <a:rPr lang="en-US" dirty="0"/>
              <a:t> </a:t>
            </a:r>
            <a:r>
              <a:rPr lang="en-US" dirty="0" smtClean="0"/>
              <a:t>employ enjambment, meaning the sense of the sentence or phrase extends into the next line or be end-stopped meaning the sentence or phrase ends at the end of the line.</a:t>
            </a:r>
          </a:p>
          <a:p>
            <a:endParaRPr lang="en-US" dirty="0"/>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91309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7321" y="2173857"/>
            <a:ext cx="6142007" cy="2308324"/>
          </a:xfrm>
          <a:prstGeom prst="rect">
            <a:avLst/>
          </a:prstGeom>
          <a:solidFill>
            <a:schemeClr val="accent1">
              <a:lumMod val="20000"/>
              <a:lumOff val="80000"/>
            </a:schemeClr>
          </a:solidFill>
          <a:ln>
            <a:solidFill>
              <a:schemeClr val="accent1">
                <a:lumMod val="40000"/>
                <a:lumOff val="60000"/>
              </a:schemeClr>
            </a:solidFill>
          </a:ln>
        </p:spPr>
        <p:txBody>
          <a:bodyPr wrap="square" rtlCol="0">
            <a:spAutoFit/>
          </a:bodyPr>
          <a:lstStyle/>
          <a:p>
            <a:r>
              <a:rPr lang="en-US" dirty="0"/>
              <a:t>End-stopped  (from Edgar Allan Poe’s “The Raven”)</a:t>
            </a:r>
          </a:p>
          <a:p>
            <a:endParaRPr lang="en-US" dirty="0"/>
          </a:p>
          <a:p>
            <a:r>
              <a:rPr lang="en-US" dirty="0"/>
              <a:t>As of some one gently rapping, rapping at my chamber door.</a:t>
            </a:r>
            <a:br>
              <a:rPr lang="en-US" dirty="0"/>
            </a:br>
            <a:r>
              <a:rPr lang="en-US" dirty="0"/>
              <a:t>"</a:t>
            </a:r>
            <a:r>
              <a:rPr lang="en-US" dirty="0" err="1"/>
              <a:t>'Tis</a:t>
            </a:r>
            <a:r>
              <a:rPr lang="en-US" dirty="0"/>
              <a:t> some </a:t>
            </a:r>
            <a:r>
              <a:rPr lang="en-US" dirty="0" err="1"/>
              <a:t>visiter</a:t>
            </a:r>
            <a:r>
              <a:rPr lang="en-US" dirty="0"/>
              <a:t>," I muttered, "tapping at my chamber door --</a:t>
            </a:r>
            <a:br>
              <a:rPr lang="en-US" dirty="0"/>
            </a:br>
            <a:r>
              <a:rPr lang="en-US" dirty="0"/>
              <a:t>                         Only this, and nothing more.“</a:t>
            </a:r>
          </a:p>
          <a:p>
            <a:endParaRPr lang="en-US" dirty="0"/>
          </a:p>
        </p:txBody>
      </p:sp>
    </p:spTree>
    <p:extLst>
      <p:ext uri="{BB962C8B-B14F-4D97-AF65-F5344CB8AC3E}">
        <p14:creationId xmlns:p14="http://schemas.microsoft.com/office/powerpoint/2010/main" val="3293340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74189" y="2372264"/>
            <a:ext cx="6142007" cy="2031325"/>
          </a:xfrm>
          <a:prstGeom prst="rect">
            <a:avLst/>
          </a:prstGeom>
          <a:solidFill>
            <a:schemeClr val="accent1">
              <a:lumMod val="20000"/>
              <a:lumOff val="80000"/>
            </a:schemeClr>
          </a:solidFill>
        </p:spPr>
        <p:txBody>
          <a:bodyPr wrap="square" rtlCol="0">
            <a:spAutoFit/>
          </a:bodyPr>
          <a:lstStyle/>
          <a:p>
            <a:r>
              <a:rPr lang="en-US" dirty="0"/>
              <a:t>Enjambment (from Lucille Clifton’s “blessing the boats”)</a:t>
            </a:r>
          </a:p>
          <a:p>
            <a:endParaRPr lang="en-US" dirty="0"/>
          </a:p>
          <a:p>
            <a:r>
              <a:rPr lang="en-US" dirty="0"/>
              <a:t>may the tide</a:t>
            </a:r>
          </a:p>
          <a:p>
            <a:r>
              <a:rPr lang="en-US" dirty="0"/>
              <a:t>that is entering even now</a:t>
            </a:r>
          </a:p>
          <a:p>
            <a:r>
              <a:rPr lang="en-US" dirty="0"/>
              <a:t>the lip of our understanding</a:t>
            </a:r>
          </a:p>
          <a:p>
            <a:r>
              <a:rPr lang="en-US" dirty="0"/>
              <a:t>carry you out</a:t>
            </a:r>
            <a:endParaRPr lang="en-US" dirty="0"/>
          </a:p>
        </p:txBody>
      </p:sp>
    </p:spTree>
    <p:extLst>
      <p:ext uri="{BB962C8B-B14F-4D97-AF65-F5344CB8AC3E}">
        <p14:creationId xmlns:p14="http://schemas.microsoft.com/office/powerpoint/2010/main" val="1882949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a:t>
            </a:r>
            <a:endParaRPr lang="en-US" dirty="0"/>
          </a:p>
        </p:txBody>
      </p:sp>
      <p:sp>
        <p:nvSpPr>
          <p:cNvPr id="3" name="Text Placeholder 2"/>
          <p:cNvSpPr>
            <a:spLocks noGrp="1"/>
          </p:cNvSpPr>
          <p:nvPr>
            <p:ph type="body" idx="1"/>
          </p:nvPr>
        </p:nvSpPr>
        <p:spPr/>
        <p:txBody>
          <a:bodyPr>
            <a:normAutofit fontScale="92500"/>
          </a:bodyPr>
          <a:lstStyle/>
          <a:p>
            <a:r>
              <a:rPr lang="en-US" dirty="0" smtClean="0"/>
              <a:t>Choose a poem and change the lines.  See  why the poem works with the line breaks it has or see how the poem’s meaning changes when you change the line breaks.</a:t>
            </a:r>
            <a:endParaRPr lang="en-US" dirty="0"/>
          </a:p>
        </p:txBody>
      </p:sp>
    </p:spTree>
    <p:extLst>
      <p:ext uri="{BB962C8B-B14F-4D97-AF65-F5344CB8AC3E}">
        <p14:creationId xmlns:p14="http://schemas.microsoft.com/office/powerpoint/2010/main" val="2585975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many ways to write a poem and many elements to consider.</a:t>
            </a:r>
            <a:endParaRPr lang="en-US" dirty="0"/>
          </a:p>
        </p:txBody>
      </p:sp>
      <p:sp>
        <p:nvSpPr>
          <p:cNvPr id="3" name="Content Placeholder 2"/>
          <p:cNvSpPr>
            <a:spLocks noGrp="1"/>
          </p:cNvSpPr>
          <p:nvPr>
            <p:ph idx="1"/>
          </p:nvPr>
        </p:nvSpPr>
        <p:spPr/>
        <p:txBody>
          <a:bodyPr/>
          <a:lstStyle/>
          <a:p>
            <a:r>
              <a:rPr lang="en-US" dirty="0" smtClean="0"/>
              <a:t>Form—sonnet, villanelle, sestina,  </a:t>
            </a:r>
            <a:r>
              <a:rPr lang="en-US" dirty="0" err="1" smtClean="0"/>
              <a:t>pantoum</a:t>
            </a:r>
            <a:r>
              <a:rPr lang="en-US" dirty="0" smtClean="0"/>
              <a:t>, rondo, free verse, blank verse, ballad, haiku, epic, narrative, and so on. </a:t>
            </a:r>
          </a:p>
          <a:p>
            <a:r>
              <a:rPr lang="en-US" dirty="0" smtClean="0"/>
              <a:t>Music—poetry uses rhythm and sound.</a:t>
            </a:r>
          </a:p>
          <a:p>
            <a:r>
              <a:rPr lang="en-US" dirty="0" smtClean="0"/>
              <a:t>Line—a line is a unit of attention.</a:t>
            </a:r>
          </a:p>
          <a:p>
            <a:r>
              <a:rPr lang="en-US" dirty="0" smtClean="0"/>
              <a:t>Subject—a poem can be about anything.  Approach to the subject.</a:t>
            </a:r>
          </a:p>
          <a:p>
            <a:r>
              <a:rPr lang="en-US" dirty="0" smtClean="0"/>
              <a:t>Language—figurative language (metaphors, similes, conceit), diction (word choice) and syntax (word order) </a:t>
            </a:r>
          </a:p>
        </p:txBody>
      </p:sp>
    </p:spTree>
    <p:extLst>
      <p:ext uri="{BB962C8B-B14F-4D97-AF65-F5344CB8AC3E}">
        <p14:creationId xmlns:p14="http://schemas.microsoft.com/office/powerpoint/2010/main" val="1931673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1434" y="1268083"/>
            <a:ext cx="9825487" cy="5355312"/>
          </a:xfrm>
          <a:prstGeom prst="rect">
            <a:avLst/>
          </a:prstGeom>
          <a:solidFill>
            <a:schemeClr val="accent6">
              <a:lumMod val="40000"/>
              <a:lumOff val="60000"/>
            </a:schemeClr>
          </a:solidFill>
        </p:spPr>
        <p:txBody>
          <a:bodyPr wrap="square" rtlCol="0">
            <a:spAutoFit/>
          </a:bodyPr>
          <a:lstStyle/>
          <a:p>
            <a:pPr algn="ctr"/>
            <a:endParaRPr lang="en-US" dirty="0" smtClean="0"/>
          </a:p>
          <a:p>
            <a:pPr algn="ctr"/>
            <a:r>
              <a:rPr lang="en-US" dirty="0"/>
              <a:t/>
            </a:r>
            <a:br>
              <a:rPr lang="en-US" dirty="0"/>
            </a:br>
            <a:r>
              <a:rPr lang="en-US" dirty="0" smtClean="0"/>
              <a:t>The most important part of writing poems is to practice by writing poems. </a:t>
            </a:r>
          </a:p>
          <a:p>
            <a:pPr algn="ctr"/>
            <a:r>
              <a:rPr lang="en-US" dirty="0" smtClean="0"/>
              <a:t> </a:t>
            </a:r>
            <a:endParaRPr lang="en-US" dirty="0"/>
          </a:p>
          <a:p>
            <a:r>
              <a:rPr lang="en-US" dirty="0" smtClean="0"/>
              <a:t>Ask yourself does this poem come at the subject from a fresh perspective?</a:t>
            </a:r>
          </a:p>
          <a:p>
            <a:endParaRPr lang="en-US" dirty="0" smtClean="0"/>
          </a:p>
          <a:p>
            <a:r>
              <a:rPr lang="en-US" dirty="0" smtClean="0"/>
              <a:t>Is it about something?</a:t>
            </a:r>
          </a:p>
          <a:p>
            <a:endParaRPr lang="en-US" dirty="0" smtClean="0"/>
          </a:p>
          <a:p>
            <a:r>
              <a:rPr lang="en-US" dirty="0" smtClean="0"/>
              <a:t>Does it use language in a fresh way? Or is it trite and under-imagined?</a:t>
            </a:r>
          </a:p>
          <a:p>
            <a:endParaRPr lang="en-US" dirty="0" smtClean="0"/>
          </a:p>
          <a:p>
            <a:r>
              <a:rPr lang="en-US" dirty="0" smtClean="0"/>
              <a:t>Do the line breaks work?  Do they enhance the meaning of the poem?</a:t>
            </a:r>
          </a:p>
          <a:p>
            <a:endParaRPr lang="en-US" dirty="0"/>
          </a:p>
          <a:p>
            <a:r>
              <a:rPr lang="en-US" dirty="0" smtClean="0"/>
              <a:t>Is the poem interesting to read?  Does it say something in a different way?</a:t>
            </a:r>
          </a:p>
          <a:p>
            <a:endParaRPr lang="en-US" dirty="0" smtClean="0"/>
          </a:p>
          <a:p>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528744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PROMPTS</a:t>
            </a:r>
            <a:endParaRPr lang="en-US" dirty="0"/>
          </a:p>
        </p:txBody>
      </p:sp>
      <p:sp>
        <p:nvSpPr>
          <p:cNvPr id="3" name="Text Placeholder 2"/>
          <p:cNvSpPr>
            <a:spLocks noGrp="1"/>
          </p:cNvSpPr>
          <p:nvPr>
            <p:ph type="body" idx="1"/>
          </p:nvPr>
        </p:nvSpPr>
        <p:spPr/>
        <p:txBody>
          <a:bodyPr/>
          <a:lstStyle/>
          <a:p>
            <a:r>
              <a:rPr lang="en-US" dirty="0" smtClean="0"/>
              <a:t>Try Writing POEMS TO THE PROMPTS THAT FOLLOW</a:t>
            </a:r>
            <a:endParaRPr lang="en-US" dirty="0"/>
          </a:p>
        </p:txBody>
      </p:sp>
    </p:spTree>
    <p:extLst>
      <p:ext uri="{BB962C8B-B14F-4D97-AF65-F5344CB8AC3E}">
        <p14:creationId xmlns:p14="http://schemas.microsoft.com/office/powerpoint/2010/main" val="2486213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6543" y="543464"/>
            <a:ext cx="9670211" cy="6124754"/>
          </a:xfrm>
          <a:prstGeom prst="rect">
            <a:avLst/>
          </a:prstGeom>
          <a:noFill/>
        </p:spPr>
        <p:txBody>
          <a:bodyPr wrap="square" rtlCol="0">
            <a:spAutoFit/>
          </a:bodyPr>
          <a:lstStyle/>
          <a:p>
            <a:r>
              <a:rPr lang="en-US" b="1" dirty="0"/>
              <a:t>WARM UP</a:t>
            </a:r>
            <a:endParaRPr lang="en-US" dirty="0"/>
          </a:p>
          <a:p>
            <a:r>
              <a:rPr lang="en-US" dirty="0"/>
              <a:t> </a:t>
            </a:r>
          </a:p>
          <a:p>
            <a:r>
              <a:rPr lang="en-US" dirty="0"/>
              <a:t>Conjugation Poem</a:t>
            </a:r>
          </a:p>
          <a:p>
            <a:r>
              <a:rPr lang="en-US" b="1" dirty="0"/>
              <a:t>Write a poem in which you move through the cases in order in each line in such a way that it makes </a:t>
            </a:r>
            <a:r>
              <a:rPr lang="en-US" b="1" dirty="0" smtClean="0"/>
              <a:t>sense</a:t>
            </a:r>
            <a:r>
              <a:rPr lang="en-US" dirty="0"/>
              <a:t>:</a:t>
            </a:r>
          </a:p>
          <a:p>
            <a:r>
              <a:rPr lang="en-US" dirty="0"/>
              <a:t>I, </a:t>
            </a:r>
          </a:p>
          <a:p>
            <a:r>
              <a:rPr lang="en-US" dirty="0"/>
              <a:t>you, </a:t>
            </a:r>
          </a:p>
          <a:p>
            <a:r>
              <a:rPr lang="en-US" dirty="0"/>
              <a:t>he/she/it, </a:t>
            </a:r>
          </a:p>
          <a:p>
            <a:r>
              <a:rPr lang="en-US" dirty="0"/>
              <a:t>we, </a:t>
            </a:r>
          </a:p>
          <a:p>
            <a:r>
              <a:rPr lang="en-US" dirty="0"/>
              <a:t>you, </a:t>
            </a:r>
          </a:p>
          <a:p>
            <a:r>
              <a:rPr lang="en-US" dirty="0"/>
              <a:t>they</a:t>
            </a:r>
          </a:p>
          <a:p>
            <a:r>
              <a:rPr lang="en-US" dirty="0"/>
              <a:t> </a:t>
            </a:r>
          </a:p>
          <a:p>
            <a:r>
              <a:rPr lang="en-US" b="1" dirty="0"/>
              <a:t>Family Photograph:  A </a:t>
            </a:r>
            <a:r>
              <a:rPr lang="en-US" b="1" dirty="0" smtClean="0"/>
              <a:t>Conjugation </a:t>
            </a:r>
            <a:r>
              <a:rPr lang="en-US" sz="1400" dirty="0" smtClean="0"/>
              <a:t>from </a:t>
            </a:r>
            <a:r>
              <a:rPr lang="en-US" sz="1400" i="1" dirty="0" smtClean="0"/>
              <a:t>American Happiness </a:t>
            </a:r>
            <a:r>
              <a:rPr lang="en-US" sz="1400" dirty="0" smtClean="0"/>
              <a:t>by Jacqueline Allen Trimble</a:t>
            </a:r>
          </a:p>
          <a:p>
            <a:endParaRPr lang="en-US" sz="1400" dirty="0"/>
          </a:p>
          <a:p>
            <a:r>
              <a:rPr lang="en-US" b="1" dirty="0"/>
              <a:t>I </a:t>
            </a:r>
            <a:r>
              <a:rPr lang="en-US" dirty="0"/>
              <a:t>am standing in a doorway.  My dress is blue.</a:t>
            </a:r>
          </a:p>
          <a:p>
            <a:r>
              <a:rPr lang="en-US" dirty="0"/>
              <a:t>My hair swept up like hope. </a:t>
            </a:r>
            <a:r>
              <a:rPr lang="en-US" b="1" dirty="0"/>
              <a:t>You</a:t>
            </a:r>
            <a:r>
              <a:rPr lang="en-US" dirty="0"/>
              <a:t> stand beside me,</a:t>
            </a:r>
          </a:p>
          <a:p>
            <a:r>
              <a:rPr lang="en-US" dirty="0"/>
              <a:t>young and thin.  </a:t>
            </a:r>
            <a:r>
              <a:rPr lang="en-US" b="1" dirty="0"/>
              <a:t>You</a:t>
            </a:r>
            <a:r>
              <a:rPr lang="en-US" dirty="0"/>
              <a:t> hold our new son, a bright penny.</a:t>
            </a:r>
          </a:p>
          <a:p>
            <a:r>
              <a:rPr lang="en-US" b="1" dirty="0"/>
              <a:t>She</a:t>
            </a:r>
            <a:r>
              <a:rPr lang="en-US" dirty="0"/>
              <a:t> is there too, her head thrown back in laughter, her hands</a:t>
            </a:r>
          </a:p>
          <a:p>
            <a:r>
              <a:rPr lang="en-US" dirty="0"/>
              <a:t>in her pockets. </a:t>
            </a:r>
            <a:r>
              <a:rPr lang="en-US" b="1" dirty="0"/>
              <a:t> It</a:t>
            </a:r>
            <a:r>
              <a:rPr lang="en-US" dirty="0"/>
              <a:t> is Christmas.</a:t>
            </a:r>
          </a:p>
          <a:p>
            <a:r>
              <a:rPr lang="en-US" b="1" dirty="0"/>
              <a:t>We</a:t>
            </a:r>
            <a:r>
              <a:rPr lang="en-US" dirty="0"/>
              <a:t> do not know this will be her last.  </a:t>
            </a:r>
            <a:r>
              <a:rPr lang="en-US" b="1" dirty="0"/>
              <a:t>You</a:t>
            </a:r>
            <a:r>
              <a:rPr lang="en-US" dirty="0"/>
              <a:t> never know.</a:t>
            </a:r>
          </a:p>
          <a:p>
            <a:r>
              <a:rPr lang="en-US" b="1" dirty="0"/>
              <a:t>You</a:t>
            </a:r>
            <a:r>
              <a:rPr lang="en-US" dirty="0"/>
              <a:t> cannot know.</a:t>
            </a:r>
          </a:p>
          <a:p>
            <a:r>
              <a:rPr lang="en-US" b="1" dirty="0"/>
              <a:t>They</a:t>
            </a:r>
            <a:r>
              <a:rPr lang="en-US" dirty="0"/>
              <a:t> tell you everything but this.</a:t>
            </a:r>
          </a:p>
        </p:txBody>
      </p:sp>
    </p:spTree>
    <p:extLst>
      <p:ext uri="{BB962C8B-B14F-4D97-AF65-F5344CB8AC3E}">
        <p14:creationId xmlns:p14="http://schemas.microsoft.com/office/powerpoint/2010/main" val="21385693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336" y="1216325"/>
            <a:ext cx="9333781" cy="4247317"/>
          </a:xfrm>
          <a:prstGeom prst="rect">
            <a:avLst/>
          </a:prstGeom>
          <a:noFill/>
        </p:spPr>
        <p:txBody>
          <a:bodyPr wrap="square" rtlCol="0">
            <a:spAutoFit/>
          </a:bodyPr>
          <a:lstStyle/>
          <a:p>
            <a:r>
              <a:rPr lang="en-US" b="1" dirty="0"/>
              <a:t>ODE POEM</a:t>
            </a:r>
            <a:endParaRPr lang="en-US" dirty="0"/>
          </a:p>
          <a:p>
            <a:endParaRPr lang="en-US" dirty="0" smtClean="0"/>
          </a:p>
          <a:p>
            <a:r>
              <a:rPr lang="en-US" dirty="0" smtClean="0"/>
              <a:t>Choose </a:t>
            </a:r>
            <a:r>
              <a:rPr lang="en-US" dirty="0"/>
              <a:t>something that people would not think much of or maybe look down on.  Something ordinary or annoying or even distasteful perhaps.  Then celebrate it.  Think of its qualities.  Think of all of its qualities in a new light.  You may even be sarcastic or satirical in doing so.  The idea is that an ode lifts up, celebrates, and illuminates the particular in something.  </a:t>
            </a:r>
          </a:p>
          <a:p>
            <a:pPr fontAlgn="base"/>
            <a:r>
              <a:rPr lang="en-US" dirty="0"/>
              <a:t> </a:t>
            </a:r>
          </a:p>
          <a:p>
            <a:pPr fontAlgn="base"/>
            <a:r>
              <a:rPr lang="en-US" b="1" dirty="0"/>
              <a:t>Ode to the Hotel Near the Children’s Hospital</a:t>
            </a:r>
            <a:endParaRPr lang="en-US" dirty="0"/>
          </a:p>
          <a:p>
            <a:pPr fontAlgn="base"/>
            <a:r>
              <a:rPr lang="en-US" cap="all" dirty="0"/>
              <a:t>BY </a:t>
            </a:r>
            <a:r>
              <a:rPr lang="en-US" u="sng" cap="all" dirty="0">
                <a:hlinkClick r:id="rId2"/>
              </a:rPr>
              <a:t>KEVIN YOUNG</a:t>
            </a:r>
            <a:endParaRPr lang="en-US" dirty="0"/>
          </a:p>
          <a:p>
            <a:pPr fontAlgn="base"/>
            <a:r>
              <a:rPr lang="en-US" dirty="0"/>
              <a:t> </a:t>
            </a:r>
          </a:p>
          <a:p>
            <a:pPr fontAlgn="base"/>
            <a:r>
              <a:rPr lang="en-US" b="1" dirty="0"/>
              <a:t>The Tao of the Black Plastic Comb</a:t>
            </a:r>
            <a:endParaRPr lang="en-US" dirty="0"/>
          </a:p>
          <a:p>
            <a:pPr fontAlgn="base"/>
            <a:r>
              <a:rPr lang="en-US" u="sng" dirty="0">
                <a:hlinkClick r:id="rId3"/>
              </a:rPr>
              <a:t>https://www.motionpoems.org/our-films</a:t>
            </a:r>
            <a:endParaRPr lang="en-US" dirty="0"/>
          </a:p>
          <a:p>
            <a:r>
              <a:rPr lang="en-US" dirty="0" smtClean="0"/>
              <a:t>Poem </a:t>
            </a:r>
            <a:r>
              <a:rPr lang="en-US" dirty="0"/>
              <a:t>by Glenis Redmond | Film by Irving Hillman</a:t>
            </a:r>
          </a:p>
          <a:p>
            <a:r>
              <a:rPr lang="en-US" dirty="0"/>
              <a:t> </a:t>
            </a:r>
          </a:p>
        </p:txBody>
      </p:sp>
    </p:spTree>
    <p:extLst>
      <p:ext uri="{BB962C8B-B14F-4D97-AF65-F5344CB8AC3E}">
        <p14:creationId xmlns:p14="http://schemas.microsoft.com/office/powerpoint/2010/main" val="992151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9955" y="1664898"/>
            <a:ext cx="8842075" cy="2862322"/>
          </a:xfrm>
          <a:prstGeom prst="rect">
            <a:avLst/>
          </a:prstGeom>
          <a:solidFill>
            <a:schemeClr val="accent6"/>
          </a:solidFill>
        </p:spPr>
        <p:txBody>
          <a:bodyPr wrap="square" rtlCol="0">
            <a:spAutoFit/>
          </a:bodyPr>
          <a:lstStyle/>
          <a:p>
            <a:r>
              <a:rPr lang="en-US" b="1" dirty="0"/>
              <a:t>ABSENCE </a:t>
            </a:r>
            <a:r>
              <a:rPr lang="en-US" b="1" dirty="0" smtClean="0"/>
              <a:t>POEM</a:t>
            </a:r>
          </a:p>
          <a:p>
            <a:endParaRPr lang="en-US" dirty="0"/>
          </a:p>
          <a:p>
            <a:r>
              <a:rPr lang="en-US" dirty="0"/>
              <a:t>Write a poem in which you never name the subject but it is clear what the poem is about</a:t>
            </a:r>
            <a:r>
              <a:rPr lang="en-US" dirty="0" smtClean="0"/>
              <a:t>.</a:t>
            </a:r>
          </a:p>
          <a:p>
            <a:endParaRPr lang="en-US" dirty="0"/>
          </a:p>
          <a:p>
            <a:pPr fontAlgn="base"/>
            <a:r>
              <a:rPr lang="en-US" b="1" dirty="0">
                <a:hlinkClick r:id="rId2"/>
              </a:rPr>
              <a:t>What The Doctor Said</a:t>
            </a:r>
            <a:r>
              <a:rPr lang="en-US" dirty="0"/>
              <a:t> by Raymond </a:t>
            </a:r>
            <a:r>
              <a:rPr lang="en-US" dirty="0" smtClean="0"/>
              <a:t>Carver</a:t>
            </a:r>
          </a:p>
          <a:p>
            <a:pPr fontAlgn="base"/>
            <a:endParaRPr lang="en-US" dirty="0"/>
          </a:p>
          <a:p>
            <a:pPr fontAlgn="base"/>
            <a:r>
              <a:rPr lang="en-US" dirty="0" smtClean="0">
                <a:hlinkClick r:id="rId3"/>
              </a:rPr>
              <a:t>[</a:t>
            </a:r>
            <a:r>
              <a:rPr lang="en-US" b="1" dirty="0" smtClean="0">
                <a:hlinkClick r:id="rId3"/>
              </a:rPr>
              <a:t>you fit into me] </a:t>
            </a:r>
            <a:r>
              <a:rPr lang="en-US" dirty="0" smtClean="0"/>
              <a:t>from </a:t>
            </a:r>
            <a:r>
              <a:rPr lang="en-US" i="1" dirty="0" smtClean="0"/>
              <a:t>Power Politics</a:t>
            </a:r>
            <a:r>
              <a:rPr lang="en-US" dirty="0" smtClean="0"/>
              <a:t> by Margaret Atwood</a:t>
            </a:r>
          </a:p>
          <a:p>
            <a:pPr fontAlgn="base"/>
            <a:endParaRPr lang="en-US" dirty="0"/>
          </a:p>
          <a:p>
            <a:pPr fontAlgn="base"/>
            <a:endParaRPr lang="en-US" dirty="0"/>
          </a:p>
        </p:txBody>
      </p:sp>
    </p:spTree>
    <p:extLst>
      <p:ext uri="{BB962C8B-B14F-4D97-AF65-F5344CB8AC3E}">
        <p14:creationId xmlns:p14="http://schemas.microsoft.com/office/powerpoint/2010/main" val="110097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34242" y="1570008"/>
            <a:ext cx="8013939" cy="4801314"/>
          </a:xfrm>
          <a:prstGeom prst="rect">
            <a:avLst/>
          </a:prstGeom>
          <a:solidFill>
            <a:schemeClr val="accent5">
              <a:lumMod val="40000"/>
              <a:lumOff val="60000"/>
            </a:schemeClr>
          </a:solidFill>
        </p:spPr>
        <p:txBody>
          <a:bodyPr wrap="square" rtlCol="0">
            <a:spAutoFit/>
          </a:bodyPr>
          <a:lstStyle/>
          <a:p>
            <a:pPr fontAlgn="base"/>
            <a:r>
              <a:rPr lang="en-US" b="1" dirty="0"/>
              <a:t> </a:t>
            </a:r>
            <a:endParaRPr lang="en-US" dirty="0"/>
          </a:p>
          <a:p>
            <a:pPr fontAlgn="base"/>
            <a:r>
              <a:rPr lang="en-US" b="1" dirty="0"/>
              <a:t>LOVE POEM</a:t>
            </a:r>
            <a:endParaRPr lang="en-US" dirty="0"/>
          </a:p>
          <a:p>
            <a:pPr fontAlgn="base"/>
            <a:r>
              <a:rPr lang="en-US" b="1" dirty="0"/>
              <a:t> </a:t>
            </a:r>
            <a:endParaRPr lang="en-US" dirty="0"/>
          </a:p>
          <a:p>
            <a:pPr fontAlgn="base"/>
            <a:r>
              <a:rPr lang="en-US" b="1" dirty="0"/>
              <a:t> </a:t>
            </a:r>
            <a:r>
              <a:rPr lang="en-US" dirty="0"/>
              <a:t>Write a poem in which you explain or exemplify love in an unconventional way.  No hearts and flowers, but something else.</a:t>
            </a:r>
          </a:p>
          <a:p>
            <a:pPr fontAlgn="base"/>
            <a:r>
              <a:rPr lang="en-US" b="1" dirty="0"/>
              <a:t> </a:t>
            </a:r>
            <a:endParaRPr lang="en-US" dirty="0"/>
          </a:p>
          <a:p>
            <a:pPr fontAlgn="base"/>
            <a:r>
              <a:rPr lang="en-US" b="1" dirty="0" smtClean="0"/>
              <a:t>My mistress eyes are nothing like the sun</a:t>
            </a:r>
          </a:p>
          <a:p>
            <a:pPr fontAlgn="base"/>
            <a:r>
              <a:rPr lang="en-US" b="1" dirty="0" smtClean="0"/>
              <a:t>BY  William Shakespeare</a:t>
            </a:r>
          </a:p>
          <a:p>
            <a:pPr fontAlgn="base"/>
            <a:endParaRPr lang="en-US" b="1" dirty="0" smtClean="0"/>
          </a:p>
          <a:p>
            <a:pPr fontAlgn="base"/>
            <a:r>
              <a:rPr lang="en-US" b="1" dirty="0" smtClean="0"/>
              <a:t>The </a:t>
            </a:r>
            <a:r>
              <a:rPr lang="en-US" b="1" dirty="0"/>
              <a:t>Illiterate</a:t>
            </a:r>
            <a:endParaRPr lang="en-US" dirty="0"/>
          </a:p>
          <a:p>
            <a:pPr fontAlgn="base"/>
            <a:r>
              <a:rPr lang="en-US" cap="all" dirty="0"/>
              <a:t>BY </a:t>
            </a:r>
            <a:r>
              <a:rPr lang="en-US" u="sng" cap="all" dirty="0">
                <a:hlinkClick r:id="rId2"/>
              </a:rPr>
              <a:t>WILLIAM MEREDITH</a:t>
            </a:r>
            <a:endParaRPr lang="en-US" dirty="0"/>
          </a:p>
          <a:p>
            <a:pPr fontAlgn="base"/>
            <a:r>
              <a:rPr lang="en-US" dirty="0"/>
              <a:t> </a:t>
            </a:r>
          </a:p>
          <a:p>
            <a:pPr fontAlgn="base"/>
            <a:r>
              <a:rPr lang="en-US" b="1" dirty="0"/>
              <a:t>Those Winter Sundays</a:t>
            </a:r>
            <a:endParaRPr lang="en-US" dirty="0"/>
          </a:p>
          <a:p>
            <a:pPr fontAlgn="base"/>
            <a:r>
              <a:rPr lang="en-US" cap="all" dirty="0"/>
              <a:t>BY </a:t>
            </a:r>
            <a:r>
              <a:rPr lang="en-US" u="sng" cap="all" dirty="0">
                <a:hlinkClick r:id="rId3"/>
              </a:rPr>
              <a:t>ROBERT </a:t>
            </a:r>
            <a:r>
              <a:rPr lang="en-US" u="sng" cap="all" dirty="0" smtClean="0">
                <a:hlinkClick r:id="rId3"/>
              </a:rPr>
              <a:t>HAYDEN</a:t>
            </a:r>
            <a:endParaRPr lang="en-US" u="sng" cap="all" dirty="0" smtClean="0"/>
          </a:p>
          <a:p>
            <a:pPr fontAlgn="base"/>
            <a:endParaRPr lang="en-US" u="sng" cap="all" dirty="0" smtClean="0"/>
          </a:p>
          <a:p>
            <a:pPr fontAlgn="base"/>
            <a:endParaRPr lang="en-US" u="sng" cap="all" dirty="0"/>
          </a:p>
          <a:p>
            <a:pPr fontAlgn="base"/>
            <a:endParaRPr lang="en-US" dirty="0"/>
          </a:p>
        </p:txBody>
      </p:sp>
    </p:spTree>
    <p:extLst>
      <p:ext uri="{BB962C8B-B14F-4D97-AF65-F5344CB8AC3E}">
        <p14:creationId xmlns:p14="http://schemas.microsoft.com/office/powerpoint/2010/main" val="13409835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9789" y="1604513"/>
            <a:ext cx="8177841" cy="3416320"/>
          </a:xfrm>
          <a:prstGeom prst="rect">
            <a:avLst/>
          </a:prstGeom>
          <a:solidFill>
            <a:srgbClr val="0070C0"/>
          </a:solidFill>
        </p:spPr>
        <p:txBody>
          <a:bodyPr wrap="square" rtlCol="0">
            <a:spAutoFit/>
          </a:bodyPr>
          <a:lstStyle/>
          <a:p>
            <a:pPr fontAlgn="base"/>
            <a:r>
              <a:rPr lang="en-US" b="1" dirty="0"/>
              <a:t>Historical Connection Poem</a:t>
            </a:r>
            <a:endParaRPr lang="en-US" dirty="0"/>
          </a:p>
          <a:p>
            <a:pPr fontAlgn="base"/>
            <a:r>
              <a:rPr lang="en-US" dirty="0"/>
              <a:t>Write a poem where the personal and the political intersect.   Think about some aspect of, experience or relationship in your own life, and connect it to what is going on in the larger culture or at this moment.  Use the personal to illuminate the </a:t>
            </a:r>
            <a:r>
              <a:rPr lang="en-US" dirty="0" smtClean="0"/>
              <a:t>political, historical or cultural.</a:t>
            </a:r>
          </a:p>
          <a:p>
            <a:pPr fontAlgn="base"/>
            <a:endParaRPr lang="en-US" dirty="0"/>
          </a:p>
          <a:p>
            <a:r>
              <a:rPr lang="en-US" b="1" dirty="0"/>
              <a:t>For my Brother(s)</a:t>
            </a:r>
            <a:endParaRPr lang="en-US" dirty="0"/>
          </a:p>
          <a:p>
            <a:r>
              <a:rPr lang="en-US" dirty="0"/>
              <a:t>BY LAUREN K. ALLEYNE</a:t>
            </a:r>
          </a:p>
          <a:p>
            <a:r>
              <a:rPr lang="en-US" dirty="0"/>
              <a:t> </a:t>
            </a:r>
          </a:p>
          <a:p>
            <a:pPr fontAlgn="base"/>
            <a:r>
              <a:rPr lang="en-US" b="1" dirty="0"/>
              <a:t>Miscegenation</a:t>
            </a:r>
            <a:endParaRPr lang="en-US" dirty="0"/>
          </a:p>
          <a:p>
            <a:pPr fontAlgn="base"/>
            <a:r>
              <a:rPr lang="en-US" cap="all" dirty="0"/>
              <a:t>BY </a:t>
            </a:r>
            <a:r>
              <a:rPr lang="en-US" u="sng" cap="all" dirty="0">
                <a:hlinkClick r:id="rId2"/>
              </a:rPr>
              <a:t>NATASHA TRETHEWEY</a:t>
            </a:r>
            <a:endParaRPr lang="en-US" dirty="0"/>
          </a:p>
        </p:txBody>
      </p:sp>
    </p:spTree>
    <p:extLst>
      <p:ext uri="{BB962C8B-B14F-4D97-AF65-F5344CB8AC3E}">
        <p14:creationId xmlns:p14="http://schemas.microsoft.com/office/powerpoint/2010/main" val="285182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15248"/>
            <a:ext cx="4351025" cy="4439798"/>
          </a:xfrm>
        </p:spPr>
        <p:txBody>
          <a:bodyPr/>
          <a:lstStyle/>
          <a:p>
            <a:r>
              <a:rPr lang="en-US" dirty="0" smtClean="0"/>
              <a:t>APPROACH to SUBJECT </a:t>
            </a:r>
            <a:br>
              <a:rPr lang="en-US" dirty="0" smtClean="0"/>
            </a:br>
            <a:r>
              <a:rPr lang="en-US" dirty="0" smtClean="0"/>
              <a:t/>
            </a:r>
            <a:br>
              <a:rPr lang="en-US" dirty="0" smtClean="0"/>
            </a:br>
            <a:r>
              <a:rPr lang="en-US" dirty="0" smtClean="0"/>
              <a:t>FRESH LANGUAGE</a:t>
            </a:r>
            <a:br>
              <a:rPr lang="en-US" dirty="0" smtClean="0"/>
            </a:br>
            <a:r>
              <a:rPr lang="en-US" dirty="0" smtClean="0"/>
              <a:t/>
            </a:r>
            <a:br>
              <a:rPr lang="en-US" dirty="0" smtClean="0"/>
            </a:br>
            <a:r>
              <a:rPr lang="en-US" dirty="0" smtClean="0"/>
              <a:t>LINE</a:t>
            </a:r>
            <a:endParaRPr lang="en-US" dirty="0"/>
          </a:p>
        </p:txBody>
      </p:sp>
      <p:sp>
        <p:nvSpPr>
          <p:cNvPr id="3" name="Text Placeholder 2"/>
          <p:cNvSpPr>
            <a:spLocks noGrp="1"/>
          </p:cNvSpPr>
          <p:nvPr>
            <p:ph type="body" idx="1"/>
          </p:nvPr>
        </p:nvSpPr>
        <p:spPr/>
        <p:txBody>
          <a:bodyPr/>
          <a:lstStyle/>
          <a:p>
            <a:r>
              <a:rPr lang="en-US" dirty="0" smtClean="0"/>
              <a:t>APPROACH TO SUBJECT</a:t>
            </a:r>
            <a:endParaRPr lang="en-US" dirty="0"/>
          </a:p>
        </p:txBody>
      </p:sp>
    </p:spTree>
    <p:extLst>
      <p:ext uri="{BB962C8B-B14F-4D97-AF65-F5344CB8AC3E}">
        <p14:creationId xmlns:p14="http://schemas.microsoft.com/office/powerpoint/2010/main" val="3827228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poem gives us a fresh way to understand feelings, phenomena, or ideas.</a:t>
            </a:r>
            <a:endParaRPr lang="en-US" dirty="0"/>
          </a:p>
        </p:txBody>
      </p:sp>
      <p:sp>
        <p:nvSpPr>
          <p:cNvPr id="3" name="Text Placeholder 2"/>
          <p:cNvSpPr>
            <a:spLocks noGrp="1"/>
          </p:cNvSpPr>
          <p:nvPr>
            <p:ph type="body" idx="1"/>
          </p:nvPr>
        </p:nvSpPr>
        <p:spPr>
          <a:xfrm>
            <a:off x="6895559" y="592282"/>
            <a:ext cx="3757545" cy="4369186"/>
          </a:xfrm>
        </p:spPr>
        <p:txBody>
          <a:bodyPr>
            <a:normAutofit/>
          </a:bodyPr>
          <a:lstStyle/>
          <a:p>
            <a:r>
              <a:rPr lang="en-US" dirty="0" smtClean="0"/>
              <a:t>Read </a:t>
            </a:r>
          </a:p>
          <a:p>
            <a:r>
              <a:rPr lang="en-US" dirty="0" smtClean="0"/>
              <a:t>William Meredith </a:t>
            </a:r>
            <a:r>
              <a:rPr lang="en-US" dirty="0" smtClean="0">
                <a:hlinkClick r:id="rId2"/>
              </a:rPr>
              <a:t>“THE Illiterate”</a:t>
            </a:r>
            <a:endParaRPr lang="en-US" dirty="0" smtClean="0"/>
          </a:p>
          <a:p>
            <a:endParaRPr lang="en-US" dirty="0" smtClean="0"/>
          </a:p>
          <a:p>
            <a:r>
              <a:rPr lang="en-US" dirty="0" smtClean="0"/>
              <a:t>WILLIAM Shakespeare</a:t>
            </a:r>
          </a:p>
          <a:p>
            <a:r>
              <a:rPr lang="en-US" dirty="0" smtClean="0">
                <a:hlinkClick r:id="rId3"/>
              </a:rPr>
              <a:t>“My mistress’ Eyes are nothing like the sun”</a:t>
            </a:r>
            <a:endParaRPr lang="en-US" dirty="0" smtClean="0"/>
          </a:p>
          <a:p>
            <a:r>
              <a:rPr lang="en-US" dirty="0" smtClean="0"/>
              <a:t/>
            </a:r>
            <a:br>
              <a:rPr lang="en-US" dirty="0" smtClean="0"/>
            </a:br>
            <a:r>
              <a:rPr lang="en-US" dirty="0" smtClean="0"/>
              <a:t>SHARON OLDS </a:t>
            </a:r>
            <a:r>
              <a:rPr lang="en-US" dirty="0" smtClean="0">
                <a:hlinkClick r:id="rId4"/>
              </a:rPr>
              <a:t>“SPOON ODE”</a:t>
            </a:r>
            <a:endParaRPr lang="en-US" dirty="0" smtClean="0"/>
          </a:p>
          <a:p>
            <a:endParaRPr lang="en-US" dirty="0"/>
          </a:p>
        </p:txBody>
      </p:sp>
    </p:spTree>
    <p:extLst>
      <p:ext uri="{BB962C8B-B14F-4D97-AF65-F5344CB8AC3E}">
        <p14:creationId xmlns:p14="http://schemas.microsoft.com/office/powerpoint/2010/main" val="919622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6433" y="117693"/>
            <a:ext cx="8978748" cy="8679299"/>
          </a:xfrm>
          <a:prstGeom prst="rect">
            <a:avLst/>
          </a:prstGeom>
          <a:solidFill>
            <a:schemeClr val="accent6">
              <a:lumMod val="40000"/>
              <a:lumOff val="60000"/>
            </a:schemeClr>
          </a:solidFill>
        </p:spPr>
        <p:txBody>
          <a:bodyPr wrap="square" rtlCol="0">
            <a:spAutoFit/>
          </a:bodyPr>
          <a:lstStyle/>
          <a:p>
            <a:pPr algn="ctr"/>
            <a:r>
              <a:rPr lang="en-US" dirty="0" smtClean="0"/>
              <a:t>How to Approach a Subject</a:t>
            </a:r>
          </a:p>
          <a:p>
            <a:pPr algn="ctr"/>
            <a:endParaRPr lang="en-US" dirty="0"/>
          </a:p>
          <a:p>
            <a:pPr algn="ctr"/>
            <a:r>
              <a:rPr lang="en-US" dirty="0" smtClean="0"/>
              <a:t>Be Inventive</a:t>
            </a:r>
          </a:p>
          <a:p>
            <a:endParaRPr lang="en-US" dirty="0"/>
          </a:p>
          <a:p>
            <a:r>
              <a:rPr lang="en-US" dirty="0" smtClean="0"/>
              <a:t>Take something you don’t like or something that might be difficult—bats, rats, snakes, yellow ponchos, pimples, a breakup—and write a praise poem about it or look at it through an emotional lens you might not ordinarily use.</a:t>
            </a:r>
          </a:p>
          <a:p>
            <a:endParaRPr lang="en-US" dirty="0"/>
          </a:p>
          <a:p>
            <a:endParaRPr lang="en-US" dirty="0" smtClean="0"/>
          </a:p>
          <a:p>
            <a:r>
              <a:rPr lang="en-US" dirty="0" smtClean="0"/>
              <a:t>Use a historical, mathematical, scientific or philosophical theory, idea, quotation or fact to jumpstart or anchor an idea.</a:t>
            </a:r>
          </a:p>
          <a:p>
            <a:endParaRPr lang="en-US" dirty="0"/>
          </a:p>
          <a:p>
            <a:endParaRPr lang="en-US" dirty="0" smtClean="0"/>
          </a:p>
          <a:p>
            <a:r>
              <a:rPr lang="en-US" dirty="0" smtClean="0"/>
              <a:t>Answer or ask a question.</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719738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a:t>
            </a:r>
            <a:endParaRPr lang="en-US" dirty="0"/>
          </a:p>
        </p:txBody>
      </p:sp>
      <p:sp>
        <p:nvSpPr>
          <p:cNvPr id="3" name="Text Placeholder 2"/>
          <p:cNvSpPr>
            <a:spLocks noGrp="1"/>
          </p:cNvSpPr>
          <p:nvPr>
            <p:ph type="body" idx="1"/>
          </p:nvPr>
        </p:nvSpPr>
        <p:spPr/>
        <p:txBody>
          <a:bodyPr/>
          <a:lstStyle/>
          <a:p>
            <a:r>
              <a:rPr lang="en-US" dirty="0" smtClean="0"/>
              <a:t>Think of a scientific fact or principle, and then use that fact or principle to explain or explore an emotional experience.</a:t>
            </a:r>
            <a:endParaRPr lang="en-US" dirty="0"/>
          </a:p>
        </p:txBody>
      </p:sp>
    </p:spTree>
    <p:extLst>
      <p:ext uri="{BB962C8B-B14F-4D97-AF65-F5344CB8AC3E}">
        <p14:creationId xmlns:p14="http://schemas.microsoft.com/office/powerpoint/2010/main" val="483571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3961" y="25879"/>
            <a:ext cx="8988725" cy="6524863"/>
          </a:xfrm>
          <a:prstGeom prst="rect">
            <a:avLst/>
          </a:prstGeom>
          <a:noFill/>
        </p:spPr>
        <p:txBody>
          <a:bodyPr wrap="square" rtlCol="0">
            <a:spAutoFit/>
          </a:bodyPr>
          <a:lstStyle/>
          <a:p>
            <a:r>
              <a:rPr lang="en-US" dirty="0" smtClean="0"/>
              <a:t>Think of a scientific fact or principle and then use that fact or principal to explain or explore an emotional experience.</a:t>
            </a:r>
          </a:p>
          <a:p>
            <a:endParaRPr lang="en-US" dirty="0"/>
          </a:p>
          <a:p>
            <a:r>
              <a:rPr lang="en-US" dirty="0" smtClean="0"/>
              <a:t>Here’s an example:</a:t>
            </a:r>
          </a:p>
          <a:p>
            <a:endParaRPr lang="en-US" dirty="0"/>
          </a:p>
          <a:p>
            <a:r>
              <a:rPr lang="en-US" b="1" dirty="0" smtClean="0"/>
              <a:t>Scientific principle</a:t>
            </a:r>
            <a:r>
              <a:rPr lang="en-US" dirty="0" smtClean="0"/>
              <a:t>:  An object  in motion remains in motion until some force stops it.</a:t>
            </a:r>
          </a:p>
          <a:p>
            <a:endParaRPr lang="en-US" dirty="0"/>
          </a:p>
          <a:p>
            <a:r>
              <a:rPr lang="en-US" b="1" dirty="0" smtClean="0"/>
              <a:t>Emotional experience</a:t>
            </a:r>
            <a:r>
              <a:rPr lang="en-US" dirty="0" smtClean="0"/>
              <a:t>:  The death of the speaker’s mother</a:t>
            </a:r>
          </a:p>
          <a:p>
            <a:endParaRPr lang="en-US" b="1" dirty="0"/>
          </a:p>
          <a:p>
            <a:r>
              <a:rPr lang="en-US" b="1" dirty="0" smtClean="0"/>
              <a:t>Things That Are Lost</a:t>
            </a:r>
          </a:p>
          <a:p>
            <a:r>
              <a:rPr lang="en-US" sz="1400" dirty="0" smtClean="0"/>
              <a:t>By Jacqueline Trimble</a:t>
            </a:r>
          </a:p>
          <a:p>
            <a:endParaRPr lang="en-US" sz="1400" dirty="0"/>
          </a:p>
          <a:p>
            <a:r>
              <a:rPr lang="en-US" sz="1600" dirty="0" smtClean="0"/>
              <a:t>Like a sock in the dryer					</a:t>
            </a:r>
            <a:r>
              <a:rPr lang="en-US" sz="1600" dirty="0" smtClean="0">
                <a:solidFill>
                  <a:srgbClr val="7030A0"/>
                </a:solidFill>
              </a:rPr>
              <a:t>The poem is a list of things of things that are </a:t>
            </a:r>
          </a:p>
          <a:p>
            <a:r>
              <a:rPr lang="en-US" sz="1600" dirty="0"/>
              <a:t>l</a:t>
            </a:r>
            <a:r>
              <a:rPr lang="en-US" sz="1600" dirty="0" smtClean="0"/>
              <a:t>ike mercy on a sloth					</a:t>
            </a:r>
            <a:r>
              <a:rPr lang="en-US" sz="1600" dirty="0" smtClean="0">
                <a:solidFill>
                  <a:srgbClr val="7030A0"/>
                </a:solidFill>
              </a:rPr>
              <a:t>lost.</a:t>
            </a:r>
          </a:p>
          <a:p>
            <a:r>
              <a:rPr lang="en-US" sz="1600" dirty="0"/>
              <a:t>l</a:t>
            </a:r>
            <a:r>
              <a:rPr lang="en-US" sz="1600" dirty="0" smtClean="0"/>
              <a:t>ike the yellow buzz of summer </a:t>
            </a:r>
          </a:p>
          <a:p>
            <a:r>
              <a:rPr lang="en-US" sz="1600" dirty="0"/>
              <a:t>w</a:t>
            </a:r>
            <a:r>
              <a:rPr lang="en-US" sz="1600" dirty="0" smtClean="0"/>
              <a:t>hen winter comes					</a:t>
            </a:r>
            <a:r>
              <a:rPr lang="en-US" sz="1600" dirty="0" smtClean="0">
                <a:solidFill>
                  <a:schemeClr val="accent6">
                    <a:lumMod val="75000"/>
                  </a:schemeClr>
                </a:solidFill>
              </a:rPr>
              <a:t>Some of the items are concrete, such as </a:t>
            </a:r>
          </a:p>
          <a:p>
            <a:r>
              <a:rPr lang="en-US" sz="1600" dirty="0"/>
              <a:t>l</a:t>
            </a:r>
            <a:r>
              <a:rPr lang="en-US" sz="1600" dirty="0" smtClean="0"/>
              <a:t>ike </a:t>
            </a:r>
            <a:r>
              <a:rPr lang="en-US" sz="1600" dirty="0" smtClean="0">
                <a:solidFill>
                  <a:srgbClr val="0070C0"/>
                </a:solidFill>
              </a:rPr>
              <a:t>your steady breath </a:t>
            </a:r>
            <a:r>
              <a:rPr lang="en-US" sz="1600" dirty="0" smtClean="0"/>
              <a:t>on my neck		</a:t>
            </a:r>
            <a:r>
              <a:rPr lang="en-US" sz="1600" dirty="0" smtClean="0">
                <a:solidFill>
                  <a:schemeClr val="accent6">
                    <a:lumMod val="75000"/>
                  </a:schemeClr>
                </a:solidFill>
              </a:rPr>
              <a:t>socks.  Some are abstract, such as the idea</a:t>
            </a:r>
          </a:p>
          <a:p>
            <a:r>
              <a:rPr lang="en-US" sz="1600" dirty="0"/>
              <a:t>w</a:t>
            </a:r>
            <a:r>
              <a:rPr lang="en-US" sz="1600" dirty="0" smtClean="0"/>
              <a:t>hen we awaken						</a:t>
            </a:r>
            <a:r>
              <a:rPr lang="en-US" sz="1600" dirty="0" smtClean="0">
                <a:solidFill>
                  <a:schemeClr val="accent6">
                    <a:lumMod val="75000"/>
                  </a:schemeClr>
                </a:solidFill>
              </a:rPr>
              <a:t>of mercy is lost on a sloth because a sloth</a:t>
            </a:r>
          </a:p>
          <a:p>
            <a:r>
              <a:rPr lang="en-US" sz="1600" dirty="0" smtClean="0"/>
              <a:t>I have </a:t>
            </a:r>
            <a:r>
              <a:rPr lang="en-US" sz="1600" dirty="0" smtClean="0">
                <a:solidFill>
                  <a:srgbClr val="0070C0"/>
                </a:solidFill>
              </a:rPr>
              <a:t>lost the sound</a:t>
            </a:r>
            <a:r>
              <a:rPr lang="en-US" sz="1600" dirty="0" smtClean="0"/>
              <a:t>                                      </a:t>
            </a:r>
            <a:r>
              <a:rPr lang="en-US" sz="1600" dirty="0" smtClean="0">
                <a:solidFill>
                  <a:schemeClr val="accent6">
                    <a:lumMod val="75000"/>
                  </a:schemeClr>
                </a:solidFill>
              </a:rPr>
              <a:t>doesn’t understand the concept.</a:t>
            </a:r>
          </a:p>
          <a:p>
            <a:r>
              <a:rPr lang="en-US" sz="1600" dirty="0">
                <a:solidFill>
                  <a:srgbClr val="0070C0"/>
                </a:solidFill>
              </a:rPr>
              <a:t>o</a:t>
            </a:r>
            <a:r>
              <a:rPr lang="en-US" sz="1600" dirty="0" smtClean="0">
                <a:solidFill>
                  <a:srgbClr val="0070C0"/>
                </a:solidFill>
              </a:rPr>
              <a:t>f my mother’s voice</a:t>
            </a:r>
          </a:p>
          <a:p>
            <a:endParaRPr lang="en-US" sz="1600" dirty="0"/>
          </a:p>
          <a:p>
            <a:r>
              <a:rPr lang="en-US" sz="1600" dirty="0" smtClean="0">
                <a:solidFill>
                  <a:schemeClr val="accent6">
                    <a:lumMod val="50000"/>
                  </a:schemeClr>
                </a:solidFill>
              </a:rPr>
              <a:t>If objects in motion remain in motion</a:t>
            </a:r>
          </a:p>
          <a:p>
            <a:r>
              <a:rPr lang="en-US" sz="1600" dirty="0">
                <a:solidFill>
                  <a:schemeClr val="accent6">
                    <a:lumMod val="50000"/>
                  </a:schemeClr>
                </a:solidFill>
              </a:rPr>
              <a:t>u</a:t>
            </a:r>
            <a:r>
              <a:rPr lang="en-US" sz="1600" dirty="0" smtClean="0">
                <a:solidFill>
                  <a:schemeClr val="accent6">
                    <a:lumMod val="50000"/>
                  </a:schemeClr>
                </a:solidFill>
              </a:rPr>
              <a:t>ntil some force stops them</a:t>
            </a:r>
          </a:p>
          <a:p>
            <a:r>
              <a:rPr lang="en-US" sz="1600" dirty="0"/>
              <a:t>w</a:t>
            </a:r>
            <a:r>
              <a:rPr lang="en-US" sz="1600" dirty="0" smtClean="0"/>
              <a:t>hat force stops our memory of the dead?</a:t>
            </a:r>
            <a:endParaRPr lang="en-US" sz="1600" dirty="0"/>
          </a:p>
        </p:txBody>
      </p:sp>
    </p:spTree>
    <p:extLst>
      <p:ext uri="{BB962C8B-B14F-4D97-AF65-F5344CB8AC3E}">
        <p14:creationId xmlns:p14="http://schemas.microsoft.com/office/powerpoint/2010/main" val="2041014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15248"/>
            <a:ext cx="4351025" cy="4439798"/>
          </a:xfrm>
        </p:spPr>
        <p:txBody>
          <a:bodyPr/>
          <a:lstStyle/>
          <a:p>
            <a:r>
              <a:rPr lang="en-US" dirty="0" smtClean="0"/>
              <a:t>APPROACH to SUBJECT </a:t>
            </a:r>
            <a:br>
              <a:rPr lang="en-US" dirty="0" smtClean="0"/>
            </a:br>
            <a:r>
              <a:rPr lang="en-US" dirty="0" smtClean="0"/>
              <a:t/>
            </a:r>
            <a:br>
              <a:rPr lang="en-US" dirty="0" smtClean="0"/>
            </a:br>
            <a:r>
              <a:rPr lang="en-US" dirty="0" smtClean="0"/>
              <a:t>FRESH LANGUAGE</a:t>
            </a:r>
            <a:br>
              <a:rPr lang="en-US" dirty="0" smtClean="0"/>
            </a:br>
            <a:r>
              <a:rPr lang="en-US" dirty="0" smtClean="0"/>
              <a:t/>
            </a:r>
            <a:br>
              <a:rPr lang="en-US" dirty="0" smtClean="0"/>
            </a:br>
            <a:r>
              <a:rPr lang="en-US" dirty="0" smtClean="0"/>
              <a:t>LINE</a:t>
            </a:r>
            <a:endParaRPr lang="en-US" dirty="0"/>
          </a:p>
        </p:txBody>
      </p:sp>
      <p:sp>
        <p:nvSpPr>
          <p:cNvPr id="3" name="Text Placeholder 2"/>
          <p:cNvSpPr>
            <a:spLocks noGrp="1"/>
          </p:cNvSpPr>
          <p:nvPr>
            <p:ph type="body" idx="1"/>
          </p:nvPr>
        </p:nvSpPr>
        <p:spPr/>
        <p:txBody>
          <a:bodyPr>
            <a:normAutofit/>
          </a:bodyPr>
          <a:lstStyle/>
          <a:p>
            <a:r>
              <a:rPr lang="en-US" sz="4000" dirty="0" smtClean="0"/>
              <a:t>FRESH LANGUAGE</a:t>
            </a:r>
            <a:endParaRPr lang="en-US" sz="4000" dirty="0"/>
          </a:p>
        </p:txBody>
      </p:sp>
    </p:spTree>
    <p:extLst>
      <p:ext uri="{BB962C8B-B14F-4D97-AF65-F5344CB8AC3E}">
        <p14:creationId xmlns:p14="http://schemas.microsoft.com/office/powerpoint/2010/main" val="1737450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poem is an opportunity to use language in fresh and vibrant ways to create meaning</a:t>
            </a:r>
            <a:endParaRPr lang="en-US" dirty="0"/>
          </a:p>
        </p:txBody>
      </p:sp>
      <p:sp>
        <p:nvSpPr>
          <p:cNvPr id="3" name="Text Placeholder 2"/>
          <p:cNvSpPr>
            <a:spLocks noGrp="1"/>
          </p:cNvSpPr>
          <p:nvPr>
            <p:ph type="body" idx="1"/>
          </p:nvPr>
        </p:nvSpPr>
        <p:spPr/>
        <p:txBody>
          <a:bodyPr>
            <a:normAutofit fontScale="85000" lnSpcReduction="20000"/>
          </a:bodyPr>
          <a:lstStyle/>
          <a:p>
            <a:r>
              <a:rPr lang="en-US" b="1" dirty="0" smtClean="0"/>
              <a:t>Read </a:t>
            </a:r>
          </a:p>
          <a:p>
            <a:r>
              <a:rPr lang="en-US" b="1" dirty="0"/>
              <a:t>Terrence </a:t>
            </a:r>
            <a:r>
              <a:rPr lang="en-US" b="1" dirty="0" smtClean="0"/>
              <a:t>Hayes</a:t>
            </a:r>
            <a:r>
              <a:rPr lang="en-US" dirty="0" smtClean="0"/>
              <a:t> </a:t>
            </a:r>
            <a:r>
              <a:rPr lang="en-US" dirty="0">
                <a:hlinkClick r:id="rId2"/>
              </a:rPr>
              <a:t>“American Sonnet for My Past and Future Assassin [“I lock you in an American sonnet that is part prison</a:t>
            </a:r>
            <a:r>
              <a:rPr lang="en-US" dirty="0" smtClean="0">
                <a:hlinkClick r:id="rId2"/>
              </a:rPr>
              <a:t>”]</a:t>
            </a:r>
            <a:endParaRPr lang="en-US" dirty="0" smtClean="0"/>
          </a:p>
          <a:p>
            <a:endParaRPr lang="en-US" dirty="0" smtClean="0"/>
          </a:p>
          <a:p>
            <a:r>
              <a:rPr lang="en-US" b="1" dirty="0" smtClean="0"/>
              <a:t>SHARON OLDS </a:t>
            </a:r>
            <a:r>
              <a:rPr lang="en-US" dirty="0" smtClean="0">
                <a:hlinkClick r:id="rId3"/>
              </a:rPr>
              <a:t>“The Possessive”</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141872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6742</TotalTime>
  <Words>839</Words>
  <Application>Microsoft Office PowerPoint</Application>
  <PresentationFormat>Custom</PresentationFormat>
  <Paragraphs>224</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Ion Boardroom</vt:lpstr>
      <vt:lpstr>Writing Poetry Workshop</vt:lpstr>
      <vt:lpstr>There are many ways to write a poem and many elements to consider.</vt:lpstr>
      <vt:lpstr>APPROACH to SUBJECT   FRESH LANGUAGE  LINE</vt:lpstr>
      <vt:lpstr>A poem gives us a fresh way to understand feelings, phenomena, or ideas.</vt:lpstr>
      <vt:lpstr>PowerPoint Presentation</vt:lpstr>
      <vt:lpstr>PROMPT</vt:lpstr>
      <vt:lpstr>PowerPoint Presentation</vt:lpstr>
      <vt:lpstr>APPROACH to SUBJECT   FRESH LANGUAGE  LINE</vt:lpstr>
      <vt:lpstr>A poem is an opportunity to use language in fresh and vibrant ways to create meaning</vt:lpstr>
      <vt:lpstr>PowerPoint Presentation</vt:lpstr>
      <vt:lpstr>PowerPoint Presentation</vt:lpstr>
      <vt:lpstr>PROMPT</vt:lpstr>
      <vt:lpstr>APPROACH to SUBJECT   FRESH LANGUAGE  LINE</vt:lpstr>
      <vt:lpstr>A line is a unit of attention. </vt:lpstr>
      <vt:lpstr>PowerPoint Presentation</vt:lpstr>
      <vt:lpstr>PowerPoint Presentation</vt:lpstr>
      <vt:lpstr>PowerPoint Presentation</vt:lpstr>
      <vt:lpstr>PowerPoint Presentation</vt:lpstr>
      <vt:lpstr>PROMPT</vt:lpstr>
      <vt:lpstr>PowerPoint Presentation</vt:lpstr>
      <vt:lpstr>PROMPTS</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Poetry</dc:title>
  <dc:creator>User</dc:creator>
  <cp:lastModifiedBy>Trimble, Jacqueline</cp:lastModifiedBy>
  <cp:revision>31</cp:revision>
  <dcterms:created xsi:type="dcterms:W3CDTF">2020-10-15T18:04:10Z</dcterms:created>
  <dcterms:modified xsi:type="dcterms:W3CDTF">2020-11-13T23:19:38Z</dcterms:modified>
</cp:coreProperties>
</file>